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9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4EC1D9AA-AFD8-4345-8A66-2DF0246B31A7}">
  <a:tblStyle styleId="{4EC1D9AA-AFD8-4345-8A66-2DF0246B3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20" y="-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2c883f5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2c883f5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8b600c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8b600c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62c883f5_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62c883f5_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62c883f5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62c883f5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7a8f569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7a8f569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7a8f569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7a8f569c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7a8f569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7a8f569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62c883f5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62c883f5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62c883f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62c883f5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14c9417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14c9417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62c883f5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62c883f5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266b3e8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266b3e8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66b3e8e5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66b3e8e5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254764c7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254764c7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66b3e8e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66b3e8e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66b3e8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66b3e8e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266b3e8e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266b3e8e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66b3e8e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66b3e8e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66b3e8e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66b3e8e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266b3e8e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266b3e8e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266b3e8e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266b3e8e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62c883f5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62c883f5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266b3e8e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266b3e8e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266b3e8e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266b3e8e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66b3e8e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66b3e8e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254764c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254764c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254764c7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254764c7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254764c7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254764c7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266b3e8e5_4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266b3e8e5_4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266b3e8e5_4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266b3e8e5_4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266b3e8e5_4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266b3e8e5_4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266b3e8e5_4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266b3e8e5_4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2c883f5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2c883f5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266b3e8e5_4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266b3e8e5_4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62c883f5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62c883f5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2c883f5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62c883f5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62c883f5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62c883f5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2c883f5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2c883f5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62c883f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62c883f5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urran/0d2cc6698cad72a48027b8de0ebb417d%23file-religionbycountrytop20-csv" TargetMode="External"/><Relationship Id="rId4" Type="http://schemas.openxmlformats.org/officeDocument/2006/relationships/hyperlink" Target="https://docs.google.com/spreadsheets/d/1YNqIzyQfEn4i_be2GGWESnG2Q80E_fLASffsXdCOftI/edit%23gid=108572671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urran/0d2cc6698cad72a48027b8de0ebb417d%23file-religionbycountrytop20-csv" TargetMode="External"/><Relationship Id="rId4" Type="http://schemas.openxmlformats.org/officeDocument/2006/relationships/hyperlink" Target="https://docs.google.com/spreadsheets/d/1YNqIzyQfEn4i_be2GGWESnG2Q80E_fLASffsXdCOftI/edit%23gid=108572671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curran/101dafa2f34850c451ed5ba014459a34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curran/7139a24064265b3458f825b0d6152e80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curran/966ac9f212a8ceb1ea153fd1ee9f72c4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l.ocks.org/micahstubbs/b097f9d0999848ee70b74b36ce30cbb8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icahstubbs/b097f9d0999848ee70b74b36ce30cbb8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curran/3f2ff2e32652397de94d406460e240ce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curran/ba21316eafc6b84b22d1a5d49ad2a798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curran/90240a6d88bdb1411467b21ea0769029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zhub.com/curran/585f19b2564e484188f4c60f1faf828e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vizhub.com/curran/585f19b2564e484188f4c60f1faf828e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zhub.com/curran/900cb204023748b9a8bdf2273bdefe03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urran/0d2cc6698cad72a48027b8de0ebb417d%23file-religionbycountrytop20-csv" TargetMode="External"/><Relationship Id="rId4" Type="http://schemas.openxmlformats.org/officeDocument/2006/relationships/hyperlink" Target="https://bl.ocks.org/curran/0d2cc6698cad72a48027b8de0ebb417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NqIzyQfEn4i_be2GGWESnG2Q80E_fLASffsXdCOftI/edit%23gid=1085726718" TargetMode="External"/><Relationship Id="rId4" Type="http://schemas.openxmlformats.org/officeDocument/2006/relationships/hyperlink" Target="https://bl.ocks.org/curran/a479b91bba14d633487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Visualize Data?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Visualization and why bother?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4644575" y="3744675"/>
            <a:ext cx="4499400" cy="13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Types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taxonomy for visualization design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5F5F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t="12795" b="41391"/>
          <a:stretch/>
        </p:blipFill>
        <p:spPr>
          <a:xfrm>
            <a:off x="0" y="1722625"/>
            <a:ext cx="9144000" cy="23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ctrTitle"/>
          </p:nvPr>
        </p:nvSpPr>
        <p:spPr>
          <a:xfrm>
            <a:off x="311708" y="-93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attribute types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Religion by Country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Migrant Deaths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262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Special Cases</a:t>
            </a:r>
            <a:endParaRPr sz="480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3500" cy="27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Time</a:t>
            </a:r>
            <a:endParaRPr sz="3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Point in time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Region of time</a:t>
            </a:r>
            <a:endParaRPr sz="24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Space</a:t>
            </a:r>
            <a:endParaRPr sz="3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Point in space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Region of space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27"/>
          <p:cNvGraphicFramePr/>
          <p:nvPr/>
        </p:nvGraphicFramePr>
        <p:xfrm>
          <a:off x="0" y="0"/>
          <a:ext cx="9144000" cy="5089045"/>
        </p:xfrm>
        <a:graphic>
          <a:graphicData uri="http://schemas.openxmlformats.org/drawingml/2006/table">
            <a:tbl>
              <a:tblPr>
                <a:noFill/>
                <a:tableStyleId>{4EC1D9AA-AFD8-4345-8A66-2DF0246B31A7}</a:tableStyleId>
              </a:tblPr>
              <a:tblGrid>
                <a:gridCol w="1229050"/>
                <a:gridCol w="3944325"/>
                <a:gridCol w="3970625"/>
              </a:tblGrid>
              <a:tr h="43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Point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Region</a:t>
                      </a:r>
                      <a:endParaRPr sz="1800" b="1"/>
                    </a:p>
                  </a:txBody>
                  <a:tcPr marL="91425" marR="91425" marT="91425" marB="91425"/>
                </a:tc>
              </a:tr>
              <a:tr h="155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Space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153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Time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153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Quantity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7" name="Google Shape;147;p27"/>
          <p:cNvSpPr txBox="1"/>
          <p:nvPr/>
        </p:nvSpPr>
        <p:spPr>
          <a:xfrm>
            <a:off x="1297225" y="459075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(Latitude, Longitude)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e.g. “My current location”</a:t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1823375" y="1540325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Quantitative</a:t>
            </a:r>
            <a:endParaRPr b="1"/>
          </a:p>
        </p:txBody>
      </p:sp>
      <p:sp>
        <p:nvSpPr>
          <p:cNvPr id="149" name="Google Shape;149;p27"/>
          <p:cNvSpPr txBox="1"/>
          <p:nvPr/>
        </p:nvSpPr>
        <p:spPr>
          <a:xfrm>
            <a:off x="5306925" y="515300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Geographic Identifier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e.g. Countries, States, Counties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5876475" y="1540325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Categorical</a:t>
            </a:r>
            <a:endParaRPr b="1"/>
          </a:p>
        </p:txBody>
      </p:sp>
      <p:sp>
        <p:nvSpPr>
          <p:cNvPr id="151" name="Google Shape;151;p27"/>
          <p:cNvSpPr txBox="1"/>
          <p:nvPr/>
        </p:nvSpPr>
        <p:spPr>
          <a:xfrm>
            <a:off x="1342625" y="2044761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Instant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e.g. “Right now”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823375" y="3053425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Quantitative</a:t>
            </a:r>
            <a:endParaRPr b="1"/>
          </a:p>
        </p:txBody>
      </p:sp>
      <p:sp>
        <p:nvSpPr>
          <p:cNvPr id="153" name="Google Shape;153;p27"/>
          <p:cNvSpPr txBox="1"/>
          <p:nvPr/>
        </p:nvSpPr>
        <p:spPr>
          <a:xfrm>
            <a:off x="5395725" y="2044761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Interval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e.g. “This year”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5876475" y="3097988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Ordinal</a:t>
            </a:r>
            <a:endParaRPr b="1"/>
          </a:p>
        </p:txBody>
      </p:sp>
      <p:sp>
        <p:nvSpPr>
          <p:cNvPr id="155" name="Google Shape;155;p27"/>
          <p:cNvSpPr txBox="1"/>
          <p:nvPr/>
        </p:nvSpPr>
        <p:spPr>
          <a:xfrm>
            <a:off x="1342625" y="3630436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Value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e.g. 5.2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823375" y="4655650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Quantitative</a:t>
            </a:r>
            <a:endParaRPr b="1"/>
          </a:p>
        </p:txBody>
      </p:sp>
      <p:sp>
        <p:nvSpPr>
          <p:cNvPr id="157" name="Google Shape;157;p27"/>
          <p:cNvSpPr txBox="1"/>
          <p:nvPr/>
        </p:nvSpPr>
        <p:spPr>
          <a:xfrm>
            <a:off x="5306925" y="3630436"/>
            <a:ext cx="3791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Interval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e.g. “5 - 10 years old”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787675" y="4655650"/>
            <a:ext cx="2830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Ordinal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>
            <a:off x="311708" y="-93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attribute types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The Religion by Country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The Migrant Deaths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Tasks</a:t>
            </a:r>
            <a:endParaRPr sz="4800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11700" y="1491050"/>
            <a:ext cx="85206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questions do you want to answer?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problem you are trying to solve?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decisions are you trying to make?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outcomes are you hoping for?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story do you want to tell?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tasks should the viewer be able to perform?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Marks &amp; Channels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Data Visualization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2175"/>
            <a:ext cx="85206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Topics</a:t>
            </a:r>
            <a:endParaRPr sz="60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0325" y="1277450"/>
            <a:ext cx="8520600" cy="3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Marks				</a:t>
            </a:r>
            <a:r>
              <a:rPr lang="en" sz="3000"/>
              <a:t>Points, Lines, Areas</a:t>
            </a:r>
            <a:endParaRPr sz="30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Channels		</a:t>
            </a:r>
            <a:r>
              <a:rPr lang="en" sz="3000"/>
              <a:t>Position, Color, Shape</a:t>
            </a:r>
            <a:br>
              <a:rPr lang="en" sz="3000"/>
            </a:br>
            <a:endParaRPr sz="30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to </a:t>
            </a:r>
            <a:r>
              <a:rPr lang="en" sz="3600" i="1"/>
              <a:t>choose</a:t>
            </a:r>
            <a:r>
              <a:rPr lang="en" sz="3600"/>
              <a:t> marks &amp; channels</a:t>
            </a:r>
            <a:br>
              <a:rPr lang="en" sz="3600"/>
            </a:br>
            <a:r>
              <a:rPr lang="en" sz="3600"/>
              <a:t>based on attribute types &amp; tasks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550"/>
            <a:ext cx="5616895" cy="46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6000724" y="2236793"/>
            <a:ext cx="27765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Rows → Marks</a:t>
            </a:r>
            <a:endParaRPr sz="3000">
              <a:solidFill>
                <a:srgbClr val="666666"/>
              </a:solidFill>
            </a:endParaRPr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5864143" y="2895800"/>
          <a:ext cx="303585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11950"/>
                <a:gridCol w="1011950"/>
                <a:gridCol w="101195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75" name="Google Shape;75;p16"/>
          <p:cNvSpPr txBox="1"/>
          <p:nvPr/>
        </p:nvSpPr>
        <p:spPr>
          <a:xfrm>
            <a:off x="-5" y="-32329"/>
            <a:ext cx="3953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Columns → Channels</a:t>
            </a:r>
            <a:endParaRPr sz="3000">
              <a:solidFill>
                <a:srgbClr val="666666"/>
              </a:solidFill>
            </a:endParaRPr>
          </a:p>
        </p:txBody>
      </p:sp>
      <p:graphicFrame>
        <p:nvGraphicFramePr>
          <p:cNvPr id="76" name="Google Shape;76;p16"/>
          <p:cNvGraphicFramePr/>
          <p:nvPr/>
        </p:nvGraphicFramePr>
        <p:xfrm>
          <a:off x="3994025" y="78025"/>
          <a:ext cx="273097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0325"/>
                <a:gridCol w="910325"/>
                <a:gridCol w="9103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Position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Color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Size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975" y="3374539"/>
            <a:ext cx="1193375" cy="3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10575" y="437099"/>
            <a:ext cx="4398900" cy="1474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1828315" y="437096"/>
            <a:ext cx="18279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Marks</a:t>
            </a:r>
            <a:endParaRPr sz="3600">
              <a:solidFill>
                <a:srgbClr val="434343"/>
              </a:solidFill>
            </a:endParaRPr>
          </a:p>
        </p:txBody>
      </p:sp>
      <p:graphicFrame>
        <p:nvGraphicFramePr>
          <p:cNvPr id="84" name="Google Shape;84;p17"/>
          <p:cNvGraphicFramePr/>
          <p:nvPr/>
        </p:nvGraphicFramePr>
        <p:xfrm>
          <a:off x="523540" y="1262121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85" name="Google Shape;85;p17"/>
          <p:cNvCxnSpPr>
            <a:endCxn id="86" idx="0"/>
          </p:cNvCxnSpPr>
          <p:nvPr/>
        </p:nvCxnSpPr>
        <p:spPr>
          <a:xfrm>
            <a:off x="2296290" y="2025621"/>
            <a:ext cx="0" cy="119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7"/>
          <p:cNvCxnSpPr/>
          <p:nvPr/>
        </p:nvCxnSpPr>
        <p:spPr>
          <a:xfrm rot="10800000">
            <a:off x="4054890" y="3732267"/>
            <a:ext cx="911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7"/>
          <p:cNvSpPr txBox="1"/>
          <p:nvPr/>
        </p:nvSpPr>
        <p:spPr>
          <a:xfrm>
            <a:off x="447690" y="3217521"/>
            <a:ext cx="36972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Visualization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5065300" y="437100"/>
            <a:ext cx="3697200" cy="396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6482915" y="1155992"/>
          <a:ext cx="2098675" cy="5122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 rot="-5400000">
            <a:off x="6911483" y="11778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91" name="Google Shape;91;p17"/>
          <p:cNvSpPr txBox="1"/>
          <p:nvPr/>
        </p:nvSpPr>
        <p:spPr>
          <a:xfrm rot="-5400000">
            <a:off x="73087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77060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  <p:sp>
        <p:nvSpPr>
          <p:cNvPr id="93" name="Google Shape;93;p17"/>
          <p:cNvSpPr txBox="1"/>
          <p:nvPr/>
        </p:nvSpPr>
        <p:spPr>
          <a:xfrm>
            <a:off x="5745262" y="437096"/>
            <a:ext cx="2534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Channels</a:t>
            </a:r>
            <a:endParaRPr sz="3600">
              <a:solidFill>
                <a:srgbClr val="434343"/>
              </a:solidFill>
            </a:endParaRPr>
          </a:p>
        </p:txBody>
      </p:sp>
      <p:graphicFrame>
        <p:nvGraphicFramePr>
          <p:cNvPr id="94" name="Google Shape;94;p17"/>
          <p:cNvGraphicFramePr/>
          <p:nvPr/>
        </p:nvGraphicFramePr>
        <p:xfrm>
          <a:off x="5217408" y="2072171"/>
          <a:ext cx="1266375" cy="2082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6375"/>
              </a:tblGrid>
              <a:tr h="83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Position</a:t>
                      </a:r>
                      <a:endParaRPr/>
                    </a:p>
                  </a:txBody>
                  <a:tcPr marL="91425" marR="91425" marT="3200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Size</a:t>
                      </a:r>
                      <a:endParaRPr/>
                    </a:p>
                  </a:txBody>
                  <a:tcPr marL="91425" marR="91425" marT="1097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82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Color</a:t>
                      </a:r>
                      <a:endParaRPr/>
                    </a:p>
                  </a:txBody>
                  <a:tcPr marL="91425" marR="91425" marT="31087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943" y="3805526"/>
            <a:ext cx="1266375" cy="26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http://bl.ocks.org/curran/101dafa2f34850c451ed5ba014459a34</a:t>
            </a:r>
            <a:r>
              <a:rPr lang="en"/>
              <a:t> </a:t>
            </a:r>
            <a:endParaRPr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02" name="Google Shape;102;p18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225"/>
            <a:ext cx="6933675" cy="3284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" name="Google Shape;104;p18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05" name="Google Shape;105;p18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06" name="Google Shape;106;p18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07" name="Google Shape;107;p18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http://bl.ocks.org/curran/7139a24064265b3458f825b0d6152e80</a:t>
            </a:r>
            <a:r>
              <a:rPr lang="en"/>
              <a:t> </a:t>
            </a:r>
            <a:endParaRPr/>
          </a:p>
        </p:txBody>
      </p:sp>
      <p:graphicFrame>
        <p:nvGraphicFramePr>
          <p:cNvPr id="113" name="Google Shape;113;p19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14" name="Google Shape;114;p19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5" y="1227656"/>
            <a:ext cx="6933674" cy="33025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" name="Google Shape;116;p19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17" name="Google Shape;117;p19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18" name="Google Shape;118;p19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19" name="Google Shape;119;p19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https://bl.ocks.org/curran/966ac9f212a8ceb1ea153fd1ee9f72c4</a:t>
            </a:r>
            <a:r>
              <a:rPr lang="en"/>
              <a:t> </a:t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26" name="Google Shape;126;p20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t="1205"/>
          <a:stretch/>
        </p:blipFill>
        <p:spPr>
          <a:xfrm>
            <a:off x="57450" y="1262925"/>
            <a:ext cx="6903627" cy="3260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20"/>
          <p:cNvGraphicFramePr/>
          <p:nvPr/>
        </p:nvGraphicFramePr>
        <p:xfrm>
          <a:off x="6940115" y="927392"/>
          <a:ext cx="2098675" cy="42811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29" name="Google Shape;129;p20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30" name="Google Shape;130;p20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31" name="Google Shape;131;p20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21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37" name="Google Shape;137;p21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" y="1351950"/>
            <a:ext cx="6886099" cy="29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http://bl.ocks.org/micahstubbs/b097f9d0999848ee70b74b36ce30cbb8</a:t>
            </a:r>
            <a:r>
              <a:rPr lang="en"/>
              <a:t> (tweaked) </a:t>
            </a:r>
            <a:endParaRPr/>
          </a:p>
        </p:txBody>
      </p:sp>
      <p:graphicFrame>
        <p:nvGraphicFramePr>
          <p:cNvPr id="140" name="Google Shape;140;p21"/>
          <p:cNvGraphicFramePr/>
          <p:nvPr/>
        </p:nvGraphicFramePr>
        <p:xfrm>
          <a:off x="6940115" y="927392"/>
          <a:ext cx="2098675" cy="42811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41" name="Google Shape;141;p21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42" name="Google Shape;142;p21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43" name="Google Shape;143;p21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http://bl.ocks.org/micahstubbs/b097f9d0999848ee70b74b36ce30cbb8</a:t>
            </a:r>
            <a:r>
              <a:rPr lang="en"/>
              <a:t> </a:t>
            </a:r>
            <a:endParaRPr/>
          </a:p>
        </p:txBody>
      </p:sp>
      <p:graphicFrame>
        <p:nvGraphicFramePr>
          <p:cNvPr id="149" name="Google Shape;149;p22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50" name="Google Shape;150;p22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6250"/>
            <a:ext cx="6933677" cy="29543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2" name="Google Shape;152;p22"/>
          <p:cNvGraphicFramePr/>
          <p:nvPr/>
        </p:nvGraphicFramePr>
        <p:xfrm>
          <a:off x="6940115" y="927392"/>
          <a:ext cx="2098675" cy="47018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53" name="Google Shape;153;p22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54" name="Google Shape;154;p22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55" name="Google Shape;155;p22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https://bl.ocks.org/curran/3f2ff2e32652397de94d406460e240ce</a:t>
            </a:r>
            <a:r>
              <a:rPr lang="en"/>
              <a:t> </a:t>
            </a:r>
            <a:endParaRPr/>
          </a:p>
        </p:txBody>
      </p:sp>
      <p:graphicFrame>
        <p:nvGraphicFramePr>
          <p:cNvPr id="161" name="Google Shape;161;p23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62" name="Google Shape;162;p23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6794"/>
            <a:ext cx="6628878" cy="31867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3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65" name="Google Shape;165;p23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66" name="Google Shape;166;p23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67" name="Google Shape;167;p23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https://bl.ocks.org/curran/ba21316eafc6b84b22d1a5d49ad2a798</a:t>
            </a:r>
            <a:r>
              <a:rPr lang="en"/>
              <a:t> </a:t>
            </a:r>
            <a:endParaRPr/>
          </a:p>
        </p:txBody>
      </p:sp>
      <p:graphicFrame>
        <p:nvGraphicFramePr>
          <p:cNvPr id="173" name="Google Shape;173;p24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74" name="Google Shape;174;p24"/>
          <p:cNvSpPr/>
          <p:nvPr/>
        </p:nvSpPr>
        <p:spPr>
          <a:xfrm>
            <a:off x="21208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6794"/>
            <a:ext cx="6628878" cy="31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34162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7" name="Google Shape;177;p24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78" name="Google Shape;178;p24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79" name="Google Shape;179;p24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80" name="Google Shape;180;p24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https://bl.ocks.org/curran/90240a6d88bdb1411467b21ea0769029</a:t>
            </a:r>
            <a:r>
              <a:rPr lang="en"/>
              <a:t> </a:t>
            </a: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87" name="Google Shape;187;p25"/>
          <p:cNvSpPr/>
          <p:nvPr/>
        </p:nvSpPr>
        <p:spPr>
          <a:xfrm>
            <a:off x="3416292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0594"/>
            <a:ext cx="6628876" cy="311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25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190" name="Google Shape;190;p25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191" name="Google Shape;191;p25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192" name="Google Shape;192;p25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https://vizhub.com/curran/585f19b2564e484188f4c60f1faf828e</a:t>
            </a:r>
            <a:r>
              <a:rPr lang="en"/>
              <a:t> </a:t>
            </a:r>
            <a:endParaRPr/>
          </a:p>
        </p:txBody>
      </p:sp>
      <p:graphicFrame>
        <p:nvGraphicFramePr>
          <p:cNvPr id="198" name="Google Shape;198;p26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99" name="Google Shape;199;p26"/>
          <p:cNvSpPr/>
          <p:nvPr/>
        </p:nvSpPr>
        <p:spPr>
          <a:xfrm>
            <a:off x="4741048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6794"/>
            <a:ext cx="6628880" cy="29669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6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 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202" name="Google Shape;202;p26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203" name="Google Shape;203;p26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204" name="Google Shape;204;p26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152400" y="1236800"/>
            <a:ext cx="4972349" cy="29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https://vizhub.com/curran/585f19b2564e484188f4c60f1faf828e</a:t>
            </a:r>
            <a:r>
              <a:rPr lang="en"/>
              <a:t> </a:t>
            </a:r>
            <a:endParaRPr/>
          </a:p>
        </p:txBody>
      </p:sp>
      <p:graphicFrame>
        <p:nvGraphicFramePr>
          <p:cNvPr id="211" name="Google Shape;211;p27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2" name="Google Shape;212;p27"/>
          <p:cNvSpPr/>
          <p:nvPr/>
        </p:nvSpPr>
        <p:spPr>
          <a:xfrm>
            <a:off x="4741048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1592725" y="1039922"/>
            <a:ext cx="2836800" cy="28368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5140375" y="2579516"/>
            <a:ext cx="25977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Misleading    →</a:t>
            </a:r>
            <a:br>
              <a:rPr lang="en" sz="2400">
                <a:solidFill>
                  <a:srgbClr val="FF0000"/>
                </a:solidFill>
              </a:rPr>
            </a:br>
            <a:r>
              <a:rPr lang="en" sz="2400">
                <a:solidFill>
                  <a:srgbClr val="FF0000"/>
                </a:solidFill>
              </a:rPr>
              <a:t/>
            </a:r>
            <a:br>
              <a:rPr lang="en" sz="2400">
                <a:solidFill>
                  <a:srgbClr val="FF0000"/>
                </a:solidFill>
              </a:rPr>
            </a:br>
            <a:r>
              <a:rPr lang="en" sz="2400">
                <a:solidFill>
                  <a:srgbClr val="FF0000"/>
                </a:solidFill>
              </a:rPr>
              <a:t>Needs zero baseline! </a:t>
            </a:r>
            <a:endParaRPr sz="2400">
              <a:solidFill>
                <a:srgbClr val="FF0000"/>
              </a:solidFill>
            </a:endParaRPr>
          </a:p>
        </p:txBody>
      </p:sp>
      <p:graphicFrame>
        <p:nvGraphicFramePr>
          <p:cNvPr id="215" name="Google Shape;215;p27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 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216" name="Google Shape;216;p27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217" name="Google Shape;217;p27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218" name="Google Shape;218;p27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  <p:cxnSp>
        <p:nvCxnSpPr>
          <p:cNvPr id="219" name="Google Shape;219;p27"/>
          <p:cNvCxnSpPr/>
          <p:nvPr/>
        </p:nvCxnSpPr>
        <p:spPr>
          <a:xfrm rot="10800000" flipH="1">
            <a:off x="442200" y="3670625"/>
            <a:ext cx="387300" cy="72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7"/>
          <p:cNvSpPr txBox="1"/>
          <p:nvPr/>
        </p:nvSpPr>
        <p:spPr>
          <a:xfrm>
            <a:off x="65575" y="4279671"/>
            <a:ext cx="252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 a zero baseline!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Domain should start at zero.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103068" y="4746875"/>
            <a:ext cx="8413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https://vizhub.com/curran/900cb204023748b9a8bdf2273bdefe03</a:t>
            </a:r>
            <a:r>
              <a:rPr lang="en"/>
              <a:t> </a:t>
            </a:r>
            <a:endParaRPr/>
          </a:p>
        </p:txBody>
      </p:sp>
      <p:graphicFrame>
        <p:nvGraphicFramePr>
          <p:cNvPr id="226" name="Google Shape;226;p28"/>
          <p:cNvGraphicFramePr/>
          <p:nvPr/>
        </p:nvGraphicFramePr>
        <p:xfrm>
          <a:off x="1921364" y="435004"/>
          <a:ext cx="3914325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775"/>
                <a:gridCol w="1304775"/>
                <a:gridCol w="13047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Areas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27" name="Google Shape;227;p28"/>
          <p:cNvSpPr/>
          <p:nvPr/>
        </p:nvSpPr>
        <p:spPr>
          <a:xfrm>
            <a:off x="4741048" y="408194"/>
            <a:ext cx="948300" cy="44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8200"/>
            <a:ext cx="6401652" cy="373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28"/>
          <p:cNvGraphicFramePr/>
          <p:nvPr/>
        </p:nvGraphicFramePr>
        <p:xfrm>
          <a:off x="6940115" y="927392"/>
          <a:ext cx="2098675" cy="38605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 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⚫</a:t>
                      </a: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 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230" name="Google Shape;230;p28"/>
          <p:cNvSpPr txBox="1"/>
          <p:nvPr/>
        </p:nvSpPr>
        <p:spPr>
          <a:xfrm rot="-5400000">
            <a:off x="7368683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231" name="Google Shape;231;p28"/>
          <p:cNvSpPr txBox="1"/>
          <p:nvPr/>
        </p:nvSpPr>
        <p:spPr>
          <a:xfrm rot="-5400000">
            <a:off x="7765946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232" name="Google Shape;232;p28"/>
          <p:cNvSpPr txBox="1"/>
          <p:nvPr/>
        </p:nvSpPr>
        <p:spPr>
          <a:xfrm rot="-5400000">
            <a:off x="8163209" y="9492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88" y="152400"/>
            <a:ext cx="47314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25" y="0"/>
            <a:ext cx="373995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46850" y="4794987"/>
            <a:ext cx="6970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Jacques Bertin - Semiology of Graphics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63" y="0"/>
            <a:ext cx="39457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45200" y="4780100"/>
            <a:ext cx="3778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Jacques Bertin “Semiology of Graphics”</a:t>
            </a:r>
            <a:endParaRPr/>
          </a:p>
        </p:txBody>
      </p:sp>
      <p:sp>
        <p:nvSpPr>
          <p:cNvPr id="482" name="Google Shape;482;p53"/>
          <p:cNvSpPr/>
          <p:nvPr/>
        </p:nvSpPr>
        <p:spPr>
          <a:xfrm>
            <a:off x="5228012" y="665700"/>
            <a:ext cx="3697200" cy="396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3" name="Google Shape;483;p53"/>
          <p:cNvGraphicFramePr/>
          <p:nvPr/>
        </p:nvGraphicFramePr>
        <p:xfrm>
          <a:off x="6645626" y="1384592"/>
          <a:ext cx="2098675" cy="5122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0125"/>
                <a:gridCol w="382850"/>
                <a:gridCol w="382850"/>
                <a:gridCol w="382850"/>
              </a:tblGrid>
              <a:tr h="91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13715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 Position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 Position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Area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Luminance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Hue</a:t>
                      </a:r>
                      <a:endParaRPr sz="1200"/>
                    </a:p>
                  </a:txBody>
                  <a:tcPr marL="91425" marR="91425" marT="1097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434343"/>
                          </a:solidFill>
                        </a:rPr>
                        <a:t>⚫</a:t>
                      </a: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0" marB="0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53"/>
          <p:cNvSpPr txBox="1"/>
          <p:nvPr/>
        </p:nvSpPr>
        <p:spPr>
          <a:xfrm rot="-5400000">
            <a:off x="7074195" y="14064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Categorical</a:t>
            </a:r>
            <a:endParaRPr sz="1200"/>
          </a:p>
        </p:txBody>
      </p:sp>
      <p:sp>
        <p:nvSpPr>
          <p:cNvPr id="485" name="Google Shape;485;p53"/>
          <p:cNvSpPr txBox="1"/>
          <p:nvPr/>
        </p:nvSpPr>
        <p:spPr>
          <a:xfrm rot="-5400000">
            <a:off x="7471458" y="11778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Ordered</a:t>
            </a:r>
            <a:endParaRPr sz="1200"/>
          </a:p>
        </p:txBody>
      </p:sp>
      <p:sp>
        <p:nvSpPr>
          <p:cNvPr id="486" name="Google Shape;486;p53"/>
          <p:cNvSpPr txBox="1"/>
          <p:nvPr/>
        </p:nvSpPr>
        <p:spPr>
          <a:xfrm rot="-5400000">
            <a:off x="7868721" y="1177821"/>
            <a:ext cx="1406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Quantitative</a:t>
            </a:r>
            <a:endParaRPr sz="1200"/>
          </a:p>
        </p:txBody>
      </p:sp>
      <p:sp>
        <p:nvSpPr>
          <p:cNvPr id="487" name="Google Shape;487;p53"/>
          <p:cNvSpPr txBox="1"/>
          <p:nvPr/>
        </p:nvSpPr>
        <p:spPr>
          <a:xfrm>
            <a:off x="5907974" y="665696"/>
            <a:ext cx="2534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Channels</a:t>
            </a:r>
            <a:endParaRPr sz="3600">
              <a:solidFill>
                <a:srgbClr val="434343"/>
              </a:solidFill>
            </a:endParaRPr>
          </a:p>
        </p:txBody>
      </p:sp>
      <p:graphicFrame>
        <p:nvGraphicFramePr>
          <p:cNvPr id="488" name="Google Shape;488;p53"/>
          <p:cNvGraphicFramePr/>
          <p:nvPr/>
        </p:nvGraphicFramePr>
        <p:xfrm>
          <a:off x="5380120" y="2300771"/>
          <a:ext cx="1266375" cy="2082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6375"/>
              </a:tblGrid>
              <a:tr h="83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Position</a:t>
                      </a:r>
                      <a:endParaRPr/>
                    </a:p>
                  </a:txBody>
                  <a:tcPr marL="91425" marR="91425" marT="3200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Size</a:t>
                      </a:r>
                      <a:endParaRPr/>
                    </a:p>
                  </a:txBody>
                  <a:tcPr marL="91425" marR="91425" marT="1097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82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Color</a:t>
                      </a:r>
                      <a:endParaRPr/>
                    </a:p>
                  </a:txBody>
                  <a:tcPr marL="91425" marR="91425" marT="31087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489" name="Google Shape;489;p53"/>
          <p:cNvCxnSpPr>
            <a:stCxn id="480" idx="3"/>
          </p:cNvCxnSpPr>
          <p:nvPr/>
        </p:nvCxnSpPr>
        <p:spPr>
          <a:xfrm>
            <a:off x="4194585" y="2419351"/>
            <a:ext cx="70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5" name="Google Shape;5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1" name="Google Shape;5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/>
        </p:nvSpPr>
        <p:spPr>
          <a:xfrm>
            <a:off x="4902071" y="4566550"/>
            <a:ext cx="3220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Depends on the task!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5751275" y="3913425"/>
            <a:ext cx="1687200" cy="36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57"/>
          <p:cNvCxnSpPr/>
          <p:nvPr/>
        </p:nvCxnSpPr>
        <p:spPr>
          <a:xfrm rot="10800000" flipH="1">
            <a:off x="6436175" y="4276425"/>
            <a:ext cx="82500" cy="44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5F5F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3237"/>
            <a:ext cx="9144000" cy="16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br>
              <a:rPr lang="en"/>
            </a:br>
            <a:r>
              <a:rPr lang="en"/>
              <a:t>Religions by Country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country has the most Hindus?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The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Visualization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br>
              <a:rPr lang="en"/>
            </a:br>
            <a:r>
              <a:rPr lang="en"/>
              <a:t>Migrant Deaths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and where did migrant deaths occur?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any patterns or trends?</a:t>
            </a:r>
            <a:br>
              <a:rPr lang="en" dirty="0"/>
            </a:br>
            <a:r>
              <a:rPr lang="en" u="sng" dirty="0">
                <a:solidFill>
                  <a:schemeClr val="hlink"/>
                </a:solidFill>
                <a:hlinkClick r:id="rId3"/>
              </a:rPr>
              <a:t>The Data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The Visualization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for Visualization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Tasks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Macintosh PowerPoint</Application>
  <PresentationFormat>On-screen Show (16:9)</PresentationFormat>
  <Paragraphs>314</Paragraphs>
  <Slides>40</Slides>
  <Notes>40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Simple Light</vt:lpstr>
      <vt:lpstr>Why Visualize Data?</vt:lpstr>
      <vt:lpstr>Slide 2</vt:lpstr>
      <vt:lpstr>Slide 3</vt:lpstr>
      <vt:lpstr>Slide 4</vt:lpstr>
      <vt:lpstr>Slide 5</vt:lpstr>
      <vt:lpstr>Example: Religions by Country</vt:lpstr>
      <vt:lpstr>Example: Migrant Deaths</vt:lpstr>
      <vt:lpstr>Slide 8</vt:lpstr>
      <vt:lpstr>Input for Visualization</vt:lpstr>
      <vt:lpstr>Slide 10</vt:lpstr>
      <vt:lpstr>Attribute Types</vt:lpstr>
      <vt:lpstr>Slide 12</vt:lpstr>
      <vt:lpstr>Challenge</vt:lpstr>
      <vt:lpstr>Special Cases</vt:lpstr>
      <vt:lpstr>Slide 15</vt:lpstr>
      <vt:lpstr>Challenge</vt:lpstr>
      <vt:lpstr>Tasks</vt:lpstr>
      <vt:lpstr>Marks &amp; Channels</vt:lpstr>
      <vt:lpstr>Topics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Visualize Data?</dc:title>
  <cp:lastModifiedBy>Alan McConchie</cp:lastModifiedBy>
  <cp:revision>1</cp:revision>
  <dcterms:created xsi:type="dcterms:W3CDTF">2018-10-03T12:17:22Z</dcterms:created>
  <dcterms:modified xsi:type="dcterms:W3CDTF">2018-10-03T12:20:19Z</dcterms:modified>
</cp:coreProperties>
</file>